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3"/>
  </p:notesMasterIdLst>
  <p:sldIdLst>
    <p:sldId id="256" r:id="rId2"/>
    <p:sldId id="259" r:id="rId3"/>
    <p:sldId id="261" r:id="rId4"/>
    <p:sldId id="263" r:id="rId5"/>
    <p:sldId id="266" r:id="rId6"/>
    <p:sldId id="265" r:id="rId7"/>
    <p:sldId id="267" r:id="rId8"/>
    <p:sldId id="268" r:id="rId9"/>
    <p:sldId id="264" r:id="rId10"/>
    <p:sldId id="262" r:id="rId11"/>
    <p:sldId id="260" r:id="rId1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7632F600-0F7B-457A-9CDE-3B0484154965}">
          <p14:sldIdLst>
            <p14:sldId id="256"/>
            <p14:sldId id="259"/>
            <p14:sldId id="261"/>
            <p14:sldId id="263"/>
            <p14:sldId id="266"/>
            <p14:sldId id="265"/>
            <p14:sldId id="267"/>
            <p14:sldId id="268"/>
            <p14:sldId id="264"/>
            <p14:sldId id="262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an Esparza" initials="JE" lastIdx="2" clrIdx="0">
    <p:extLst>
      <p:ext uri="{19B8F6BF-5375-455C-9EA6-DF929625EA0E}">
        <p15:presenceInfo xmlns:p15="http://schemas.microsoft.com/office/powerpoint/2012/main" userId="S-1-5-21-2776513399-1243514662-1722640178-100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FA9C12"/>
    <a:srgbClr val="FF8209"/>
    <a:srgbClr val="78777C"/>
    <a:srgbClr val="252526"/>
    <a:srgbClr val="FFCB05"/>
    <a:srgbClr val="FF4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62" autoAdjust="0"/>
    <p:restoredTop sz="85029" autoAdjust="0"/>
  </p:normalViewPr>
  <p:slideViewPr>
    <p:cSldViewPr snapToGrid="0">
      <p:cViewPr varScale="1">
        <p:scale>
          <a:sx n="72" d="100"/>
          <a:sy n="72" d="100"/>
        </p:scale>
        <p:origin x="29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g>
</file>

<file path=ppt/media/image2.jpg>
</file>

<file path=ppt/media/image3.gif>
</file>

<file path=ppt/media/image4.gif>
</file>

<file path=ppt/media/image5.jpeg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D69AC9-3FA4-4381-83B2-40897DF994E7}" type="datetimeFigureOut">
              <a:rPr lang="es-ES" smtClean="0"/>
              <a:t>22/12/2023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4A93F7-1685-46B4-BE6C-F4569047CB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2758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Explicar que en el ITI trabajamos con Angular, </a:t>
            </a:r>
            <a:r>
              <a:rPr lang="es-ES" dirty="0" err="1"/>
              <a:t>Vue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4A93F7-1685-46B4-BE6C-F4569047CB5A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454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5677-FCBB-4576-9FE3-2BE0C2D02013}" type="datetime1">
              <a:rPr lang="es-ES" smtClean="0"/>
              <a:t>22/12/2023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48831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A841B-57A5-42EC-9A6D-0A1825ED04C0}" type="datetime1">
              <a:rPr lang="es-ES" smtClean="0"/>
              <a:t>22/12/2023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2313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4B46E-A5E3-4F81-82ED-6DF7AF167841}" type="datetime1">
              <a:rPr lang="es-ES" smtClean="0"/>
              <a:t>22/12/2023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0131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8356F-F8D8-4AFB-A0B7-24B1E0D6D739}" type="datetime1">
              <a:rPr lang="es-ES" smtClean="0"/>
              <a:t>22/12/2023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1183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666F1-CE2F-4E1B-A4F0-06DEB831A5FA}" type="datetime1">
              <a:rPr lang="es-ES" smtClean="0"/>
              <a:t>22/12/2023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3880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ED8E4-0CDA-4F9B-84BA-801B176BB598}" type="datetime1">
              <a:rPr lang="es-ES" smtClean="0"/>
              <a:t>22/12/2023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1224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1BE9A-6199-487C-A6D1-34343B37410C}" type="datetime1">
              <a:rPr lang="es-ES" smtClean="0"/>
              <a:t>22/12/2023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00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B18A9-82EC-4A99-BB62-62FADFADD3DF}" type="datetime1">
              <a:rPr lang="es-ES" smtClean="0"/>
              <a:t>22/12/2023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3271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F865F-E39C-468D-9AF1-F9BE19D8108D}" type="datetime1">
              <a:rPr lang="es-ES" smtClean="0"/>
              <a:t>22/12/2023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6756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80C7-C641-4B86-8170-20A0CB615C9D}" type="datetime1">
              <a:rPr lang="es-ES" smtClean="0"/>
              <a:t>22/12/2023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7699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73F7-F50F-4F57-98E5-1B66053756C5}" type="datetime1">
              <a:rPr lang="es-ES" smtClean="0"/>
              <a:t>22/12/2023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9452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F99DA-BE1F-492C-ADDE-B851475E93CF}" type="datetime1">
              <a:rPr lang="es-ES" smtClean="0"/>
              <a:t>22/12/2023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96ACE-1A63-459D-82B4-27C23849521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4167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socket.i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formaction@iti.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649705" y="1756611"/>
            <a:ext cx="8783053" cy="3464746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61473" y="3075017"/>
            <a:ext cx="8871285" cy="3464746"/>
          </a:xfrm>
        </p:spPr>
        <p:txBody>
          <a:bodyPr>
            <a:normAutofit fontScale="90000"/>
          </a:bodyPr>
          <a:lstStyle/>
          <a:p>
            <a:r>
              <a:rPr lang="es-ES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Análisis de estrategias para la comunicación en tiempo real en aplicación con arquitectura cliente servidor</a:t>
            </a:r>
            <a:br>
              <a:rPr lang="es-ES" dirty="0">
                <a:solidFill>
                  <a:srgbClr val="78777C"/>
                </a:solidFill>
              </a:rPr>
            </a:br>
            <a:br>
              <a:rPr lang="es-ES" dirty="0">
                <a:solidFill>
                  <a:srgbClr val="78777C"/>
                </a:solidFill>
              </a:rPr>
            </a:br>
            <a:endParaRPr lang="es-ES" dirty="0">
              <a:solidFill>
                <a:srgbClr val="78777C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649705" y="5695894"/>
            <a:ext cx="3571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/>
              <a:t>Copyright 2023 Instituto Tecnológico de Informática (ITI)</a:t>
            </a:r>
          </a:p>
          <a:p>
            <a:r>
              <a:rPr lang="es-ES" sz="900" dirty="0"/>
              <a:t>Prohibida la reproducción total o parcial sin permiso de ITI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5772653" y="5695894"/>
            <a:ext cx="3571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900" dirty="0"/>
              <a:t>www.iti.es</a:t>
            </a:r>
          </a:p>
          <a:p>
            <a:pPr algn="r"/>
            <a:r>
              <a:rPr lang="es-ES" sz="900" dirty="0"/>
              <a:t>formacion@iti.es</a:t>
            </a:r>
          </a:p>
        </p:txBody>
      </p:sp>
    </p:spTree>
    <p:extLst>
      <p:ext uri="{BB962C8B-B14F-4D97-AF65-F5344CB8AC3E}">
        <p14:creationId xmlns:p14="http://schemas.microsoft.com/office/powerpoint/2010/main" val="1897976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7FCD61-A2F1-7644-4D05-05231E4BC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01" y="393622"/>
            <a:ext cx="7978391" cy="599560"/>
          </a:xfrm>
        </p:spPr>
        <p:txBody>
          <a:bodyPr>
            <a:normAutofit fontScale="90000"/>
          </a:bodyPr>
          <a:lstStyle/>
          <a:p>
            <a:r>
              <a:rPr lang="es-ES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Introducción a la comunicación en tiempo real </a:t>
            </a:r>
            <a:br>
              <a:rPr lang="es-ES" dirty="0"/>
            </a:b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67F6E1A-10A9-4D7D-48C7-124C35F7D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9597" y="6310310"/>
            <a:ext cx="2228850" cy="365125"/>
          </a:xfrm>
        </p:spPr>
        <p:txBody>
          <a:bodyPr/>
          <a:lstStyle/>
          <a:p>
            <a:fld id="{9A396ACE-1A63-459D-82B4-27C23849521D}" type="slidenum">
              <a:rPr lang="es-ES" smtClean="0"/>
              <a:t>10</a:t>
            </a:fld>
            <a:endParaRPr lang="es-ES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DFF637F-6E74-8E99-3426-4448DD2BDC98}"/>
              </a:ext>
            </a:extLst>
          </p:cNvPr>
          <p:cNvSpPr txBox="1"/>
          <p:nvPr/>
        </p:nvSpPr>
        <p:spPr>
          <a:xfrm>
            <a:off x="524317" y="3212908"/>
            <a:ext cx="970136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1990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D881D304-E296-CA43-4139-5DFDA09607DE}"/>
              </a:ext>
            </a:extLst>
          </p:cNvPr>
          <p:cNvSpPr txBox="1"/>
          <p:nvPr/>
        </p:nvSpPr>
        <p:spPr>
          <a:xfrm>
            <a:off x="2452117" y="3211623"/>
            <a:ext cx="1215853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2008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EF61F18-1C54-CF11-407A-BBA9841EC6F9}"/>
              </a:ext>
            </a:extLst>
          </p:cNvPr>
          <p:cNvSpPr txBox="1"/>
          <p:nvPr/>
        </p:nvSpPr>
        <p:spPr>
          <a:xfrm>
            <a:off x="6417614" y="3205697"/>
            <a:ext cx="1364067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2013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4D03226-3A71-E42C-CBED-975AAF0C92FF}"/>
              </a:ext>
            </a:extLst>
          </p:cNvPr>
          <p:cNvSpPr txBox="1"/>
          <p:nvPr/>
        </p:nvSpPr>
        <p:spPr>
          <a:xfrm>
            <a:off x="7798590" y="3205697"/>
            <a:ext cx="1369924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2014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8E315CF-9D53-1A09-A338-74BA4FF4CA80}"/>
              </a:ext>
            </a:extLst>
          </p:cNvPr>
          <p:cNvSpPr txBox="1"/>
          <p:nvPr/>
        </p:nvSpPr>
        <p:spPr>
          <a:xfrm>
            <a:off x="5054175" y="3205698"/>
            <a:ext cx="1364067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2012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DC9812D9-FD61-EA77-CA46-3DA81CA0F51B}"/>
              </a:ext>
            </a:extLst>
          </p:cNvPr>
          <p:cNvSpPr txBox="1"/>
          <p:nvPr/>
        </p:nvSpPr>
        <p:spPr>
          <a:xfrm>
            <a:off x="1485334" y="3211623"/>
            <a:ext cx="970135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2005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8FB69DF-B746-92A3-927B-4CF091F56DA5}"/>
              </a:ext>
            </a:extLst>
          </p:cNvPr>
          <p:cNvSpPr txBox="1"/>
          <p:nvPr/>
        </p:nvSpPr>
        <p:spPr>
          <a:xfrm>
            <a:off x="3673827" y="3211623"/>
            <a:ext cx="1364067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2011</a:t>
            </a:r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9721B963-AB0E-7538-534F-4D80AEB8D08E}"/>
              </a:ext>
            </a:extLst>
          </p:cNvPr>
          <p:cNvSpPr/>
          <p:nvPr/>
        </p:nvSpPr>
        <p:spPr>
          <a:xfrm>
            <a:off x="7798688" y="2622207"/>
            <a:ext cx="1530000" cy="1530000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DE9CA4CD-E082-3FB5-F751-17B09BA08856}"/>
              </a:ext>
            </a:extLst>
          </p:cNvPr>
          <p:cNvSpPr/>
          <p:nvPr/>
        </p:nvSpPr>
        <p:spPr>
          <a:xfrm>
            <a:off x="5049648" y="2631289"/>
            <a:ext cx="1530000" cy="1530000"/>
          </a:xfrm>
          <a:prstGeom prst="ellipse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C6C5C1FA-015E-DEBB-3E07-E0A487D0E879}"/>
              </a:ext>
            </a:extLst>
          </p:cNvPr>
          <p:cNvSpPr/>
          <p:nvPr/>
        </p:nvSpPr>
        <p:spPr>
          <a:xfrm>
            <a:off x="6432648" y="2609161"/>
            <a:ext cx="1530000" cy="1530000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AEAD07F1-754A-DA24-97F4-D789AE0255D8}"/>
              </a:ext>
            </a:extLst>
          </p:cNvPr>
          <p:cNvSpPr/>
          <p:nvPr/>
        </p:nvSpPr>
        <p:spPr>
          <a:xfrm>
            <a:off x="2442076" y="2715363"/>
            <a:ext cx="1350000" cy="1350000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B7B3653B-B1AA-2932-7354-56F42CBB942B}"/>
              </a:ext>
            </a:extLst>
          </p:cNvPr>
          <p:cNvSpPr/>
          <p:nvPr/>
        </p:nvSpPr>
        <p:spPr>
          <a:xfrm>
            <a:off x="3666648" y="2622207"/>
            <a:ext cx="1530000" cy="1530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C4979657-89A8-BC32-8056-27411D975435}"/>
              </a:ext>
            </a:extLst>
          </p:cNvPr>
          <p:cNvSpPr/>
          <p:nvPr/>
        </p:nvSpPr>
        <p:spPr>
          <a:xfrm>
            <a:off x="508493" y="2860249"/>
            <a:ext cx="1080000" cy="1080000"/>
          </a:xfrm>
          <a:prstGeom prst="ellipse">
            <a:avLst/>
          </a:prstGeom>
          <a:solidFill>
            <a:srgbClr val="FF3399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B3FFF5FE-F7B6-5D6D-F165-E8CBCF0B9F85}"/>
              </a:ext>
            </a:extLst>
          </p:cNvPr>
          <p:cNvSpPr/>
          <p:nvPr/>
        </p:nvSpPr>
        <p:spPr>
          <a:xfrm>
            <a:off x="1498725" y="2860249"/>
            <a:ext cx="1080000" cy="1080000"/>
          </a:xfrm>
          <a:prstGeom prst="ellipse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E537E3E1-08DB-681F-6C47-CE4439545D56}"/>
              </a:ext>
            </a:extLst>
          </p:cNvPr>
          <p:cNvCxnSpPr>
            <a:cxnSpLocks/>
          </p:cNvCxnSpPr>
          <p:nvPr/>
        </p:nvCxnSpPr>
        <p:spPr>
          <a:xfrm flipV="1">
            <a:off x="1048493" y="3940249"/>
            <a:ext cx="0" cy="198912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BBCE97BE-7B5D-0B3D-3DE2-AADEAAF8C498}"/>
              </a:ext>
            </a:extLst>
          </p:cNvPr>
          <p:cNvCxnSpPr/>
          <p:nvPr/>
        </p:nvCxnSpPr>
        <p:spPr>
          <a:xfrm flipH="1" flipV="1">
            <a:off x="2055743" y="3940249"/>
            <a:ext cx="1" cy="735176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70554E78-53D4-255A-DC31-C0820B84083B}"/>
              </a:ext>
            </a:extLst>
          </p:cNvPr>
          <p:cNvCxnSpPr/>
          <p:nvPr/>
        </p:nvCxnSpPr>
        <p:spPr>
          <a:xfrm flipH="1" flipV="1">
            <a:off x="4431648" y="4160323"/>
            <a:ext cx="1" cy="735176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57">
            <a:extLst>
              <a:ext uri="{FF2B5EF4-FFF2-40B4-BE49-F238E27FC236}">
                <a16:creationId xmlns:a16="http://schemas.microsoft.com/office/drawing/2014/main" id="{42FBE3AF-C6A5-FCD7-C7BF-C9F48C5DC0E8}"/>
              </a:ext>
            </a:extLst>
          </p:cNvPr>
          <p:cNvCxnSpPr>
            <a:cxnSpLocks/>
            <a:endCxn id="76" idx="2"/>
          </p:cNvCxnSpPr>
          <p:nvPr/>
        </p:nvCxnSpPr>
        <p:spPr>
          <a:xfrm flipH="1" flipV="1">
            <a:off x="1805892" y="2005419"/>
            <a:ext cx="1311184" cy="719241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79090478-86B7-7ECC-77F0-2A25EBAA6D70}"/>
              </a:ext>
            </a:extLst>
          </p:cNvPr>
          <p:cNvCxnSpPr>
            <a:cxnSpLocks/>
          </p:cNvCxnSpPr>
          <p:nvPr/>
        </p:nvCxnSpPr>
        <p:spPr>
          <a:xfrm flipV="1">
            <a:off x="5836214" y="4160388"/>
            <a:ext cx="0" cy="164696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59">
            <a:extLst>
              <a:ext uri="{FF2B5EF4-FFF2-40B4-BE49-F238E27FC236}">
                <a16:creationId xmlns:a16="http://schemas.microsoft.com/office/drawing/2014/main" id="{DFD033B9-D0DA-C97E-77A2-FF782866661D}"/>
              </a:ext>
            </a:extLst>
          </p:cNvPr>
          <p:cNvCxnSpPr>
            <a:cxnSpLocks/>
            <a:endCxn id="101" idx="2"/>
          </p:cNvCxnSpPr>
          <p:nvPr/>
        </p:nvCxnSpPr>
        <p:spPr>
          <a:xfrm flipV="1">
            <a:off x="6119887" y="2177258"/>
            <a:ext cx="1891909" cy="452229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0F5DACE9-08FD-4E9D-5122-EE70BEA0FEA9}"/>
              </a:ext>
            </a:extLst>
          </p:cNvPr>
          <p:cNvCxnSpPr>
            <a:cxnSpLocks/>
            <a:stCxn id="107" idx="0"/>
          </p:cNvCxnSpPr>
          <p:nvPr/>
        </p:nvCxnSpPr>
        <p:spPr>
          <a:xfrm flipV="1">
            <a:off x="8031248" y="4174401"/>
            <a:ext cx="573444" cy="113833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CuadroTexto 68">
            <a:extLst>
              <a:ext uri="{FF2B5EF4-FFF2-40B4-BE49-F238E27FC236}">
                <a16:creationId xmlns:a16="http://schemas.microsoft.com/office/drawing/2014/main" id="{CE81CC0B-4326-6855-1FAD-47681AA0426E}"/>
              </a:ext>
            </a:extLst>
          </p:cNvPr>
          <p:cNvSpPr txBox="1"/>
          <p:nvPr/>
        </p:nvSpPr>
        <p:spPr>
          <a:xfrm>
            <a:off x="613975" y="4200244"/>
            <a:ext cx="10799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b="1" u="sng" dirty="0">
                <a:effectLst/>
              </a:rPr>
              <a:t>HTTP/1.1</a:t>
            </a:r>
            <a:endParaRPr lang="es-ES" sz="1600" u="sng" dirty="0"/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F571C9D7-CFAC-28C1-C13B-286E99F0F1EE}"/>
              </a:ext>
            </a:extLst>
          </p:cNvPr>
          <p:cNvSpPr txBox="1"/>
          <p:nvPr/>
        </p:nvSpPr>
        <p:spPr>
          <a:xfrm>
            <a:off x="1363287" y="4725687"/>
            <a:ext cx="138491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600" b="1" u="sng" dirty="0">
                <a:effectLst/>
              </a:rPr>
              <a:t>AJAX </a:t>
            </a:r>
            <a:r>
              <a:rPr lang="es-ES" sz="1200" b="1" u="sng" dirty="0">
                <a:effectLst/>
              </a:rPr>
              <a:t>(</a:t>
            </a:r>
            <a:r>
              <a:rPr lang="es-ES" sz="1200" b="1" u="sng" dirty="0" err="1">
                <a:effectLst/>
              </a:rPr>
              <a:t>Asynchronous</a:t>
            </a:r>
            <a:r>
              <a:rPr lang="es-ES" sz="1200" b="1" u="sng" dirty="0">
                <a:effectLst/>
              </a:rPr>
              <a:t> </a:t>
            </a:r>
            <a:r>
              <a:rPr lang="es-ES" sz="1200" b="1" u="sng" dirty="0" err="1">
                <a:effectLst/>
              </a:rPr>
              <a:t>Javascript</a:t>
            </a:r>
            <a:r>
              <a:rPr lang="es-ES" sz="1200" b="1" u="sng" dirty="0">
                <a:effectLst/>
              </a:rPr>
              <a:t> XML)</a:t>
            </a:r>
            <a:endParaRPr lang="es-ES" sz="1200" u="sng" dirty="0"/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143A40F1-1592-119A-65D3-34C63A37D3A9}"/>
              </a:ext>
            </a:extLst>
          </p:cNvPr>
          <p:cNvSpPr txBox="1"/>
          <p:nvPr/>
        </p:nvSpPr>
        <p:spPr>
          <a:xfrm>
            <a:off x="112259" y="837011"/>
            <a:ext cx="1794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200" u="sng" dirty="0"/>
              <a:t>Ian </a:t>
            </a:r>
            <a:r>
              <a:rPr lang="es-ES" sz="1200" u="sng" dirty="0" err="1"/>
              <a:t>Hickson</a:t>
            </a:r>
            <a:r>
              <a:rPr lang="es-ES" sz="1200" u="sng" dirty="0"/>
              <a:t> crea el protocolo </a:t>
            </a:r>
            <a:r>
              <a:rPr lang="es-ES" sz="1600" b="1" u="sng" dirty="0" err="1">
                <a:effectLst/>
              </a:rPr>
              <a:t>WebSocket</a:t>
            </a:r>
            <a:endParaRPr lang="es-ES" sz="1200" b="1" u="sng" dirty="0"/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4F4509F5-C83F-79EA-7B8C-57C70CC6FA2A}"/>
              </a:ext>
            </a:extLst>
          </p:cNvPr>
          <p:cNvSpPr txBox="1"/>
          <p:nvPr/>
        </p:nvSpPr>
        <p:spPr>
          <a:xfrm>
            <a:off x="122336" y="1297533"/>
            <a:ext cx="336711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2011: El protocolo </a:t>
            </a:r>
            <a:r>
              <a:rPr lang="es-ES" sz="800" dirty="0" err="1"/>
              <a:t>WebSocket</a:t>
            </a:r>
            <a:r>
              <a:rPr lang="es-ES" sz="800" dirty="0"/>
              <a:t> es aprobado como un estándar del IETF.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2012: Se lanza la primera versión de la API </a:t>
            </a:r>
            <a:r>
              <a:rPr lang="es-ES" sz="800" dirty="0" err="1"/>
              <a:t>WebSocket</a:t>
            </a:r>
            <a:r>
              <a:rPr lang="es-ES" sz="800" dirty="0"/>
              <a:t> de 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2013: Se lanza la primera versión de la biblioteca </a:t>
            </a:r>
            <a:r>
              <a:rPr lang="es-ES" sz="800" dirty="0" err="1"/>
              <a:t>WebSocket</a:t>
            </a:r>
            <a:r>
              <a:rPr lang="es-ES" sz="800" dirty="0"/>
              <a:t> de Node.js.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2014: Se lanza la primera versión de la biblioteca </a:t>
            </a:r>
            <a:r>
              <a:rPr lang="es-ES" sz="800" dirty="0" err="1"/>
              <a:t>WebSocket</a:t>
            </a:r>
            <a:r>
              <a:rPr lang="es-ES" sz="800" dirty="0"/>
              <a:t> de Java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2015: Se lanza la primera versión de la biblioteca </a:t>
            </a:r>
            <a:r>
              <a:rPr lang="es-ES" sz="800" dirty="0" err="1"/>
              <a:t>WebSocket</a:t>
            </a:r>
            <a:r>
              <a:rPr lang="es-ES" sz="800" dirty="0"/>
              <a:t> de Java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D09D57E7-FB5F-C2AC-3AC3-353AF2A3BD3D}"/>
              </a:ext>
            </a:extLst>
          </p:cNvPr>
          <p:cNvSpPr txBox="1"/>
          <p:nvPr/>
        </p:nvSpPr>
        <p:spPr>
          <a:xfrm>
            <a:off x="3004458" y="4899599"/>
            <a:ext cx="28317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200" u="sng" dirty="0"/>
              <a:t>Google, Mozilla y Opera crean el proyecto </a:t>
            </a:r>
            <a:r>
              <a:rPr lang="es-ES" sz="1600" b="1" u="sng" dirty="0" err="1">
                <a:effectLst/>
              </a:rPr>
              <a:t>WebRTC</a:t>
            </a:r>
            <a:r>
              <a:rPr lang="es-ES" sz="1600" u="sng" dirty="0"/>
              <a:t>.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983CDDBD-0549-BEB2-965F-4FEA40693A0F}"/>
              </a:ext>
            </a:extLst>
          </p:cNvPr>
          <p:cNvSpPr txBox="1"/>
          <p:nvPr/>
        </p:nvSpPr>
        <p:spPr>
          <a:xfrm>
            <a:off x="2917671" y="5375792"/>
            <a:ext cx="37293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2012: Se lanza la primera versión de la API </a:t>
            </a:r>
            <a:r>
              <a:rPr lang="es-ES" sz="800" dirty="0" err="1"/>
              <a:t>WebRTC</a:t>
            </a:r>
            <a:r>
              <a:rPr lang="es-ES" sz="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2013: Se lanza la primera versión del navegador Chrome con soporte para </a:t>
            </a:r>
            <a:r>
              <a:rPr lang="es-ES" sz="800" dirty="0" err="1"/>
              <a:t>WebRTC</a:t>
            </a:r>
            <a:r>
              <a:rPr lang="es-ES" sz="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2014: Se lanza la primera versión del navegador Firefox con soporte para </a:t>
            </a:r>
            <a:r>
              <a:rPr lang="es-ES" sz="800" dirty="0" err="1"/>
              <a:t>WebRTC</a:t>
            </a:r>
            <a:r>
              <a:rPr lang="es-ES" sz="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2015: Se lanza la primera versión del navegador Opera con soporte para </a:t>
            </a:r>
            <a:r>
              <a:rPr lang="es-ES" sz="800" dirty="0" err="1"/>
              <a:t>WebRTC</a:t>
            </a:r>
            <a:r>
              <a:rPr lang="es-ES" sz="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2016: </a:t>
            </a:r>
            <a:r>
              <a:rPr lang="es-ES" sz="800" dirty="0" err="1"/>
              <a:t>WebRTC</a:t>
            </a:r>
            <a:r>
              <a:rPr lang="es-ES" sz="800" dirty="0"/>
              <a:t> es aprobado como un estándar del W3C.</a:t>
            </a:r>
          </a:p>
        </p:txBody>
      </p:sp>
      <p:sp>
        <p:nvSpPr>
          <p:cNvPr id="82" name="CuadroTexto 81">
            <a:extLst>
              <a:ext uri="{FF2B5EF4-FFF2-40B4-BE49-F238E27FC236}">
                <a16:creationId xmlns:a16="http://schemas.microsoft.com/office/drawing/2014/main" id="{27CCE4BA-17F2-B664-DF57-E61482337528}"/>
              </a:ext>
            </a:extLst>
          </p:cNvPr>
          <p:cNvSpPr txBox="1"/>
          <p:nvPr/>
        </p:nvSpPr>
        <p:spPr>
          <a:xfrm>
            <a:off x="3494501" y="1134623"/>
            <a:ext cx="20304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b="1" u="sng" dirty="0" err="1"/>
              <a:t>Signal</a:t>
            </a:r>
            <a:r>
              <a:rPr lang="es-ES" sz="1600" b="1" u="sng" dirty="0"/>
              <a:t> </a:t>
            </a:r>
            <a:r>
              <a:rPr lang="es-ES" sz="1200" b="1" u="sng" dirty="0"/>
              <a:t>R</a:t>
            </a:r>
            <a:r>
              <a:rPr lang="es-ES" sz="1200" u="sng" dirty="0"/>
              <a:t> por un equipo de ingenieros de Microsoft</a:t>
            </a:r>
          </a:p>
        </p:txBody>
      </p:sp>
      <p:sp>
        <p:nvSpPr>
          <p:cNvPr id="85" name="CuadroTexto 84">
            <a:extLst>
              <a:ext uri="{FF2B5EF4-FFF2-40B4-BE49-F238E27FC236}">
                <a16:creationId xmlns:a16="http://schemas.microsoft.com/office/drawing/2014/main" id="{0B340C69-DC1B-BE28-9210-E9C0FFF9E90D}"/>
              </a:ext>
            </a:extLst>
          </p:cNvPr>
          <p:cNvSpPr txBox="1"/>
          <p:nvPr/>
        </p:nvSpPr>
        <p:spPr>
          <a:xfrm>
            <a:off x="3489447" y="1578065"/>
            <a:ext cx="246951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2011: Creación de </a:t>
            </a:r>
            <a:r>
              <a:rPr lang="es-ES" sz="800" dirty="0" err="1"/>
              <a:t>SignalR</a:t>
            </a:r>
            <a:r>
              <a:rPr lang="es-ES" sz="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2011: Lanzamiento de </a:t>
            </a:r>
            <a:r>
              <a:rPr lang="es-ES" sz="800" dirty="0" err="1"/>
              <a:t>SignalR</a:t>
            </a:r>
            <a:r>
              <a:rPr lang="es-ES" sz="800" dirty="0"/>
              <a:t> para .NET Framework.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2016: Integración de </a:t>
            </a:r>
            <a:r>
              <a:rPr lang="es-ES" sz="800" dirty="0" err="1"/>
              <a:t>SignalR</a:t>
            </a:r>
            <a:r>
              <a:rPr lang="es-ES" sz="800" dirty="0"/>
              <a:t> con Azure App </a:t>
            </a:r>
            <a:r>
              <a:rPr lang="es-ES" sz="800" dirty="0" err="1"/>
              <a:t>Service</a:t>
            </a:r>
            <a:r>
              <a:rPr lang="es-ES" sz="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2017: Lanzamiento de </a:t>
            </a:r>
            <a:r>
              <a:rPr lang="es-ES" sz="800" dirty="0" err="1"/>
              <a:t>SignalR</a:t>
            </a:r>
            <a:r>
              <a:rPr lang="es-ES" sz="800" dirty="0"/>
              <a:t> para .NET Core.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2018: Lanzamiento de </a:t>
            </a:r>
            <a:r>
              <a:rPr lang="es-ES" sz="800" dirty="0" err="1"/>
              <a:t>SignalR</a:t>
            </a:r>
            <a:r>
              <a:rPr lang="es-ES" sz="800" dirty="0"/>
              <a:t> </a:t>
            </a:r>
            <a:r>
              <a:rPr lang="es-ES" sz="800" dirty="0" err="1"/>
              <a:t>for</a:t>
            </a:r>
            <a:r>
              <a:rPr lang="es-ES" sz="800" dirty="0"/>
              <a:t> JavaScript.</a:t>
            </a:r>
          </a:p>
        </p:txBody>
      </p: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id="{FA0F49B1-03F2-6624-040C-B4DB89BE02C6}"/>
              </a:ext>
            </a:extLst>
          </p:cNvPr>
          <p:cNvCxnSpPr>
            <a:cxnSpLocks/>
            <a:endCxn id="85" idx="2"/>
          </p:cNvCxnSpPr>
          <p:nvPr/>
        </p:nvCxnSpPr>
        <p:spPr>
          <a:xfrm flipV="1">
            <a:off x="4420336" y="2285951"/>
            <a:ext cx="303870" cy="329061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CuadroTexto 94">
            <a:extLst>
              <a:ext uri="{FF2B5EF4-FFF2-40B4-BE49-F238E27FC236}">
                <a16:creationId xmlns:a16="http://schemas.microsoft.com/office/drawing/2014/main" id="{08674EFE-B095-1DD3-7CBA-3C037FD29FC7}"/>
              </a:ext>
            </a:extLst>
          </p:cNvPr>
          <p:cNvSpPr txBox="1"/>
          <p:nvPr/>
        </p:nvSpPr>
        <p:spPr>
          <a:xfrm>
            <a:off x="5407022" y="4336376"/>
            <a:ext cx="10361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b="1" u="sng" dirty="0"/>
              <a:t>HTTP2/2</a:t>
            </a:r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FD3C7B47-26F1-A04D-858B-D4FFC8491E59}"/>
              </a:ext>
            </a:extLst>
          </p:cNvPr>
          <p:cNvSpPr txBox="1"/>
          <p:nvPr/>
        </p:nvSpPr>
        <p:spPr>
          <a:xfrm>
            <a:off x="6198583" y="1031145"/>
            <a:ext cx="158309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b="1" u="sng" dirty="0"/>
              <a:t>Socket.io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4E4460F3-1B3A-4A01-A269-EE59F32557CA}"/>
              </a:ext>
            </a:extLst>
          </p:cNvPr>
          <p:cNvSpPr txBox="1"/>
          <p:nvPr/>
        </p:nvSpPr>
        <p:spPr>
          <a:xfrm>
            <a:off x="6172636" y="1346261"/>
            <a:ext cx="36783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2012: Creación de </a:t>
            </a:r>
            <a:r>
              <a:rPr lang="es-ES" sz="800" dirty="0">
                <a:hlinkClick r:id="rId2"/>
              </a:rPr>
              <a:t>Socket.io</a:t>
            </a:r>
            <a:r>
              <a:rPr lang="es-ES" sz="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2012: Lanzamiento de </a:t>
            </a:r>
            <a:r>
              <a:rPr lang="es-ES" sz="800" dirty="0">
                <a:hlinkClick r:id="rId2"/>
              </a:rPr>
              <a:t>Socket.io</a:t>
            </a:r>
            <a:r>
              <a:rPr lang="es-ES" sz="800" dirty="0"/>
              <a:t> como biblioteca de código abierto.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2013: </a:t>
            </a:r>
            <a:r>
              <a:rPr lang="es-ES" sz="800" dirty="0">
                <a:hlinkClick r:id="rId2"/>
              </a:rPr>
              <a:t>Socket.io</a:t>
            </a:r>
            <a:r>
              <a:rPr lang="es-ES" sz="800" dirty="0"/>
              <a:t> se integra con Express, un </a:t>
            </a:r>
            <a:r>
              <a:rPr lang="es-ES" sz="800" dirty="0" err="1"/>
              <a:t>framework</a:t>
            </a:r>
            <a:r>
              <a:rPr lang="es-ES" sz="800" dirty="0"/>
              <a:t> web popular.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2014: </a:t>
            </a:r>
            <a:r>
              <a:rPr lang="es-ES" sz="800" dirty="0">
                <a:hlinkClick r:id="rId2"/>
              </a:rPr>
              <a:t>Socket.io</a:t>
            </a:r>
            <a:r>
              <a:rPr lang="es-ES" sz="800" dirty="0"/>
              <a:t> se integra con React, una biblioteca de JavaScript popular.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2015: </a:t>
            </a:r>
            <a:r>
              <a:rPr lang="es-ES" sz="800" dirty="0">
                <a:hlinkClick r:id="rId2"/>
              </a:rPr>
              <a:t>Socket.io</a:t>
            </a:r>
            <a:r>
              <a:rPr lang="es-ES" sz="800" dirty="0"/>
              <a:t> se integra con Node.js, un entorno de ejecución JavaScript popular.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2016: </a:t>
            </a:r>
            <a:r>
              <a:rPr lang="es-ES" sz="800" dirty="0">
                <a:hlinkClick r:id="rId2"/>
              </a:rPr>
              <a:t>Socket.io</a:t>
            </a:r>
            <a:r>
              <a:rPr lang="es-ES" sz="800" dirty="0"/>
              <a:t> se integra con Vue.js, una biblioteca de JavaScript popular.</a:t>
            </a:r>
          </a:p>
        </p:txBody>
      </p: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6F7E70DF-54BB-B785-64F7-38DC3D0F3A95}"/>
              </a:ext>
            </a:extLst>
          </p:cNvPr>
          <p:cNvSpPr txBox="1"/>
          <p:nvPr/>
        </p:nvSpPr>
        <p:spPr>
          <a:xfrm>
            <a:off x="6776083" y="5602424"/>
            <a:ext cx="29549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2016: SSE es aprobado como un estándar del W3C.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2017: Se lanza la primera versión de la API SSE de JavaScript.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2018: Se lanza la primera versión de la biblioteca SSE de Node.js.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2019: Se lanza la primera versión de la biblioteca SSE de Java.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800" dirty="0"/>
              <a:t>2020: Se lanza la primera versión de la biblioteca SSE de Python.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37BF850D-CB58-03F2-F63B-9020099048A7}"/>
              </a:ext>
            </a:extLst>
          </p:cNvPr>
          <p:cNvSpPr txBox="1"/>
          <p:nvPr/>
        </p:nvSpPr>
        <p:spPr>
          <a:xfrm>
            <a:off x="6776083" y="5312738"/>
            <a:ext cx="2510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200" u="sng" dirty="0"/>
              <a:t>Microsoft crea el protocolo </a:t>
            </a:r>
            <a:r>
              <a:rPr lang="es-ES" b="1" u="sng" dirty="0">
                <a:effectLst/>
              </a:rPr>
              <a:t>SSE</a:t>
            </a:r>
            <a:endParaRPr lang="es-ES" u="sng" dirty="0"/>
          </a:p>
        </p:txBody>
      </p:sp>
    </p:spTree>
    <p:extLst>
      <p:ext uri="{BB962C8B-B14F-4D97-AF65-F5344CB8AC3E}">
        <p14:creationId xmlns:p14="http://schemas.microsoft.com/office/powerpoint/2010/main" val="2434575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AF3BC1A-F37D-4F97-A8B3-984EEED98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9165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6D1F6C-D5C1-4010-94D6-4A15A7241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9" y="1774209"/>
            <a:ext cx="8462962" cy="3978326"/>
          </a:xfrm>
        </p:spPr>
        <p:txBody>
          <a:bodyPr>
            <a:normAutofit/>
          </a:bodyPr>
          <a:lstStyle/>
          <a:p>
            <a:pPr>
              <a:buFont typeface="Calibri" panose="020F0502020204030204" pitchFamily="34" charset="0"/>
              <a:buChar char="-"/>
            </a:pPr>
            <a:r>
              <a:rPr lang="es-ES" b="1" dirty="0"/>
              <a:t>Stella Esparza Torregrosa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s-ES" dirty="0"/>
              <a:t>Ingeniera Informática especializada en la rama de Desarrollo Software y Full </a:t>
            </a:r>
            <a:r>
              <a:rPr lang="es-ES" dirty="0" err="1"/>
              <a:t>Stack</a:t>
            </a:r>
            <a:r>
              <a:rPr lang="es-ES" dirty="0"/>
              <a:t> </a:t>
            </a:r>
            <a:r>
              <a:rPr lang="es-ES" dirty="0" err="1"/>
              <a:t>Developer</a:t>
            </a:r>
            <a:r>
              <a:rPr lang="es-ES" dirty="0"/>
              <a:t> en ITI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s-ES" dirty="0"/>
              <a:t>Jefe de proyectos en AIS (Área de Innovación Software)</a:t>
            </a:r>
          </a:p>
          <a:p>
            <a:pPr lvl="1">
              <a:buFont typeface="Calibri" panose="020F0502020204030204" pitchFamily="34" charset="0"/>
              <a:buChar char="-"/>
            </a:pPr>
            <a:endParaRPr lang="es-ES" dirty="0"/>
          </a:p>
          <a:p>
            <a:pPr>
              <a:buFont typeface="Calibri" panose="020F0502020204030204" pitchFamily="34" charset="0"/>
              <a:buChar char="-"/>
            </a:pPr>
            <a:r>
              <a:rPr lang="es-ES" dirty="0"/>
              <a:t>Podéis contactar conmigo en: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s-ES" dirty="0">
                <a:hlinkClick r:id="rId3"/>
              </a:rPr>
              <a:t>formacion@iti.es</a:t>
            </a:r>
            <a:endParaRPr lang="es-ES" dirty="0"/>
          </a:p>
          <a:p>
            <a:pPr lvl="1">
              <a:buFont typeface="Calibri" panose="020F0502020204030204" pitchFamily="34" charset="0"/>
              <a:buChar char="-"/>
            </a:pPr>
            <a:r>
              <a:rPr lang="es-ES" dirty="0"/>
              <a:t>Buscándome en </a:t>
            </a:r>
            <a:r>
              <a:rPr lang="es-ES" dirty="0" err="1"/>
              <a:t>Linkedin</a:t>
            </a:r>
            <a:r>
              <a:rPr lang="es-ES" dirty="0"/>
              <a:t> ;)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73581DEE-DC85-45C9-8823-3EF63EFD8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2</a:t>
            </a:fld>
            <a:endParaRPr lang="es-ES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CB99D490-B681-4521-ACC1-A4B53C10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589085"/>
            <a:ext cx="8543925" cy="342900"/>
          </a:xfrm>
        </p:spPr>
        <p:txBody>
          <a:bodyPr>
            <a:noAutofit/>
          </a:bodyPr>
          <a:lstStyle/>
          <a:p>
            <a:r>
              <a:rPr lang="es-E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Sobre mí…</a:t>
            </a:r>
          </a:p>
        </p:txBody>
      </p:sp>
    </p:spTree>
    <p:extLst>
      <p:ext uri="{BB962C8B-B14F-4D97-AF65-F5344CB8AC3E}">
        <p14:creationId xmlns:p14="http://schemas.microsoft.com/office/powerpoint/2010/main" val="3730638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27C247-8FEE-B33C-11F0-6C28F7601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933586"/>
          </a:xfrm>
        </p:spPr>
        <p:txBody>
          <a:bodyPr/>
          <a:lstStyle/>
          <a:p>
            <a:r>
              <a:rPr lang="es-E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268C0F-DD12-4C13-C843-8EE7F4FA4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298714"/>
            <a:ext cx="8543925" cy="4878249"/>
          </a:xfrm>
        </p:spPr>
        <p:txBody>
          <a:bodyPr>
            <a:normAutofit/>
          </a:bodyPr>
          <a:lstStyle/>
          <a:p>
            <a:pPr algn="just" rtl="0" fontAlgn="base">
              <a:buFont typeface="+mj-lt"/>
              <a:buAutoNum type="arabicPeriod"/>
            </a:pP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Introducción a la comunicación en tiempo real </a:t>
            </a:r>
            <a:endParaRPr lang="es-ES" sz="18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/>
            </a:pP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Definición y contexto de la comunicación en tiempo real  </a:t>
            </a: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/>
            </a:pP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Ventajas y desventajas </a:t>
            </a: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/>
            </a:pP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Ejemplos de aplicaciones que se benefician de la comunicación en tiempo real </a:t>
            </a:r>
          </a:p>
          <a:p>
            <a:pPr algn="just" rtl="0" fontAlgn="base">
              <a:buFont typeface="+mj-lt"/>
              <a:buAutoNum type="arabicPeriod" startAt="2"/>
            </a:pP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Modelos de comunicación </a:t>
            </a:r>
            <a:endParaRPr lang="es-ES" sz="18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/>
            </a:pPr>
            <a:r>
              <a:rPr lang="es-ES" sz="14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WebSocket</a:t>
            </a: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/>
            </a:pP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Server-</a:t>
            </a:r>
            <a:r>
              <a:rPr lang="es-ES" sz="14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Sent</a:t>
            </a: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4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Events</a:t>
            </a: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(SSE) </a:t>
            </a: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/>
            </a:pPr>
            <a:r>
              <a:rPr lang="es-ES" sz="14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Forever</a:t>
            </a: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4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Frame</a:t>
            </a: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/>
            </a:pP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Long </a:t>
            </a:r>
            <a:r>
              <a:rPr lang="es-ES" sz="14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polling</a:t>
            </a: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</a:p>
          <a:p>
            <a:pPr algn="just" rtl="0" fontAlgn="base">
              <a:buFont typeface="+mj-lt"/>
              <a:buAutoNum type="arabicPeriod" startAt="3"/>
            </a:pP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Modelado de transmisión de mensajes en aplicaciones cliente/servidor </a:t>
            </a:r>
            <a:endParaRPr lang="es-ES" sz="18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/>
            </a:pPr>
            <a:r>
              <a:rPr lang="es-ES" sz="14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Broadcasting</a:t>
            </a: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 startAt="2"/>
            </a:pP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Suscripción a canales de comunicación </a:t>
            </a:r>
          </a:p>
          <a:p>
            <a:pPr algn="just" rtl="0" fontAlgn="base">
              <a:buFont typeface="+mj-lt"/>
              <a:buAutoNum type="arabicPeriod" startAt="4"/>
            </a:pP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Aplicación del </a:t>
            </a:r>
            <a:r>
              <a:rPr lang="es-E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framework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s-E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SignalR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como motor de comunicación </a:t>
            </a:r>
            <a:endParaRPr lang="es-ES" sz="18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algn="just" rtl="0" fontAlgn="base">
              <a:buFont typeface="+mj-lt"/>
              <a:buAutoNum type="arabicPeriod" startAt="5"/>
            </a:pP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Casos de uso </a:t>
            </a:r>
            <a:endParaRPr lang="es-ES" sz="18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 startAt="2"/>
            </a:pPr>
            <a:r>
              <a:rPr lang="es-ES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Notificaciones de tareas pendientes </a:t>
            </a: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 startAt="2"/>
            </a:pP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marL="457200" lvl="1" indent="0" algn="just" fontAlgn="base">
              <a:buNone/>
            </a:pP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  <a:p>
            <a:pPr lvl="1" algn="just" fontAlgn="base">
              <a:buFont typeface="+mj-lt"/>
              <a:buAutoNum type="arabicPeriod"/>
            </a:pPr>
            <a:endParaRPr lang="es-ES" sz="1400" b="0" i="0" dirty="0">
              <a:solidFill>
                <a:srgbClr val="00000A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B07651-966B-C7A1-44A4-4ADD93417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283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9B51979-8796-CB65-716A-E1F7E1CF5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4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5351BBC8-D5D2-3088-B77D-F959E1E90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656" y="594589"/>
            <a:ext cx="7978391" cy="599560"/>
          </a:xfrm>
        </p:spPr>
        <p:txBody>
          <a:bodyPr>
            <a:normAutofit fontScale="90000"/>
          </a:bodyPr>
          <a:lstStyle/>
          <a:p>
            <a:r>
              <a:rPr lang="es-ES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Introducción a la comunicación en tiempo real </a:t>
            </a:r>
            <a:br>
              <a:rPr lang="es-ES" dirty="0"/>
            </a:b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5EDEED5-A712-C176-3D00-8DE8B1C2320C}"/>
              </a:ext>
            </a:extLst>
          </p:cNvPr>
          <p:cNvSpPr txBox="1"/>
          <p:nvPr/>
        </p:nvSpPr>
        <p:spPr>
          <a:xfrm>
            <a:off x="144656" y="1010395"/>
            <a:ext cx="93811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b="0" i="0" dirty="0">
                <a:effectLst/>
                <a:latin typeface="Google Sans"/>
              </a:rPr>
              <a:t>La comunicación en tiempo real entre cliente y servidor es una tecnología que permite a los clientes y servidores intercambiar datos en tiempo real. Esto significa que los datos se envían y reciben de forma inmediata, sin necesidad de esperar a que se complete una solicitud.</a:t>
            </a:r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6B95C98-BC8C-CF99-0CA1-D3B0E9E751E9}"/>
              </a:ext>
            </a:extLst>
          </p:cNvPr>
          <p:cNvSpPr txBox="1"/>
          <p:nvPr/>
        </p:nvSpPr>
        <p:spPr>
          <a:xfrm>
            <a:off x="160763" y="2014599"/>
            <a:ext cx="9381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La comunicación en tiempo real se utiliza en una amplia variedad de aplicaciones, incluyendo: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6320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02BB65-AA7A-B0D3-322B-AEB0429CC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Chat en línea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34DB5DD-4A52-519F-D989-14415A31F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5</a:t>
            </a:fld>
            <a:endParaRPr lang="es-ES"/>
          </a:p>
        </p:txBody>
      </p:sp>
      <p:pic>
        <p:nvPicPr>
          <p:cNvPr id="3074" name="Picture 2" descr="4.2 GIFs in Microsoft Teams Chat: Enlivening Your Digital Communication -  Collab365 - Power Platformer">
            <a:extLst>
              <a:ext uri="{FF2B5EF4-FFF2-40B4-BE49-F238E27FC236}">
                <a16:creationId xmlns:a16="http://schemas.microsoft.com/office/drawing/2014/main" id="{E23E4F44-FC39-B6FD-1192-8EA36E47615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531" y="1516547"/>
            <a:ext cx="652700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59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3F976C-8C58-F1CE-D352-865161624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Juegos en línea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1A78C47-CF11-FD10-82B0-FFB9035D3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6</a:t>
            </a:fld>
            <a:endParaRPr lang="es-E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41F9126-FBA6-51CF-761F-0712E4FF30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656" y="1547330"/>
            <a:ext cx="773068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315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4756A2-797A-E383-86DF-ABA9748F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Streaming</a:t>
            </a:r>
            <a:r>
              <a:rPr lang="es-ES" dirty="0"/>
              <a:t> video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38A714A-C91F-A642-0A10-07B76BD0A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7</a:t>
            </a:fld>
            <a:endParaRPr lang="es-ES"/>
          </a:p>
        </p:txBody>
      </p:sp>
      <p:pic>
        <p:nvPicPr>
          <p:cNvPr id="5122" name="Picture 2" descr="How to Stream on Twitch: Your Ultimate Guide – Restream Blog">
            <a:extLst>
              <a:ext uri="{FF2B5EF4-FFF2-40B4-BE49-F238E27FC236}">
                <a16:creationId xmlns:a16="http://schemas.microsoft.com/office/drawing/2014/main" id="{5DE3F3D3-A528-3F82-4777-312792AF38B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952" y="1825625"/>
            <a:ext cx="781209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1912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E40E8C-39D8-6353-7CFB-E8826A79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8117F65-04D1-36F2-B117-05222E281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8</a:t>
            </a:fld>
            <a:endParaRPr lang="es-ES"/>
          </a:p>
        </p:txBody>
      </p:sp>
      <p:pic>
        <p:nvPicPr>
          <p:cNvPr id="10" name="Imagen 9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4BFF142F-F3DE-5387-1527-7B98DB1C1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328" y="1748309"/>
            <a:ext cx="6004959" cy="455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188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AA0830-FF95-DB28-E69D-C0BE787C4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3108E8-D86D-484A-DA5E-2D05ADAC3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Aplicaciones de </a:t>
            </a:r>
            <a:r>
              <a:rPr lang="es-ES" dirty="0" err="1"/>
              <a:t>streaming</a:t>
            </a:r>
            <a:r>
              <a:rPr lang="es-ES" dirty="0"/>
              <a:t> de vídeo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Plataformas de comercio electrónico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Aplicaciones de colaboración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Aplicaciones de seguridad y vigilancia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2CB008-58E8-9533-882A-08C818EE0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96ACE-1A63-459D-82B4-27C23849521D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50309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51593</TotalTime>
  <Words>683</Words>
  <Application>Microsoft Office PowerPoint</Application>
  <PresentationFormat>A4 (210 x 297 mm)</PresentationFormat>
  <Paragraphs>94</Paragraphs>
  <Slides>11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Google Sans</vt:lpstr>
      <vt:lpstr>Tema de Office</vt:lpstr>
      <vt:lpstr>Análisis de estrategias para la comunicación en tiempo real en aplicación con arquitectura cliente servidor  </vt:lpstr>
      <vt:lpstr>Sobre mí…</vt:lpstr>
      <vt:lpstr>Índice</vt:lpstr>
      <vt:lpstr>Introducción a la comunicación en tiempo real  </vt:lpstr>
      <vt:lpstr>Chat en línea</vt:lpstr>
      <vt:lpstr>Juegos en línea</vt:lpstr>
      <vt:lpstr>Streaming video</vt:lpstr>
      <vt:lpstr>Presentación de PowerPoint</vt:lpstr>
      <vt:lpstr>Presentación de PowerPoint</vt:lpstr>
      <vt:lpstr>Introducción a la comunicación en tiempo real 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Stella Esparza Torregrosa</cp:lastModifiedBy>
  <cp:revision>868</cp:revision>
  <dcterms:created xsi:type="dcterms:W3CDTF">2019-09-18T15:43:09Z</dcterms:created>
  <dcterms:modified xsi:type="dcterms:W3CDTF">2023-12-22T13:19:34Z</dcterms:modified>
</cp:coreProperties>
</file>